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d084e495b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d084e495b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d084e495b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d084e495b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6d084e495b_0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6d084e495b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6d084e495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6d084e495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084e495b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084e495b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d084e495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d084e495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d084e495b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d084e495b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d084e495b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d084e495b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d084e495b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d084e495b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d084e495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6d084e495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d084e495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d084e495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jpg"/><Relationship Id="rId5" Type="http://schemas.openxmlformats.org/officeDocument/2006/relationships/image" Target="../media/image2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Relationship Id="rId4" Type="http://schemas.openxmlformats.org/officeDocument/2006/relationships/image" Target="../media/image1.png"/><Relationship Id="rId5" Type="http://schemas.openxmlformats.org/officeDocument/2006/relationships/image" Target="../media/image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42833" y="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Was ist eigentlich ein Mikrocontroller?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602" y="2245596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864827" y="3937921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2352" y="2995745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742127" y="2652846"/>
            <a:ext cx="1800300" cy="541800"/>
          </a:xfrm>
          <a:prstGeom prst="wedgeRoundRectCallout">
            <a:avLst>
              <a:gd fmla="val 46821" name="adj1"/>
              <a:gd fmla="val 8712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Ich bin Mik, Dein Mikrocontroller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21" name="Google Shape;3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9853" y="3751825"/>
            <a:ext cx="924351" cy="83429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2"/>
          <p:cNvSpPr/>
          <p:nvPr/>
        </p:nvSpPr>
        <p:spPr>
          <a:xfrm>
            <a:off x="3538050" y="1615050"/>
            <a:ext cx="1657200" cy="43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2"/>
          <p:cNvSpPr/>
          <p:nvPr/>
        </p:nvSpPr>
        <p:spPr>
          <a:xfrm>
            <a:off x="3778500" y="740825"/>
            <a:ext cx="1102500" cy="857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2"/>
          <p:cNvSpPr/>
          <p:nvPr/>
        </p:nvSpPr>
        <p:spPr>
          <a:xfrm>
            <a:off x="3888750" y="836850"/>
            <a:ext cx="897600" cy="70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2"/>
          <p:cNvSpPr/>
          <p:nvPr/>
        </p:nvSpPr>
        <p:spPr>
          <a:xfrm>
            <a:off x="4507525" y="1882375"/>
            <a:ext cx="576000" cy="53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2"/>
          <p:cNvSpPr/>
          <p:nvPr/>
        </p:nvSpPr>
        <p:spPr>
          <a:xfrm>
            <a:off x="3145525" y="2159750"/>
            <a:ext cx="2049725" cy="238250"/>
          </a:xfrm>
          <a:prstGeom prst="flowChartInputOutpu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7" name="Google Shape;327;p22"/>
          <p:cNvCxnSpPr/>
          <p:nvPr/>
        </p:nvCxnSpPr>
        <p:spPr>
          <a:xfrm flipH="1" rot="10800000">
            <a:off x="3579375" y="220237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8" name="Google Shape;328;p22"/>
          <p:cNvCxnSpPr/>
          <p:nvPr/>
        </p:nvCxnSpPr>
        <p:spPr>
          <a:xfrm flipH="1" rot="10800000">
            <a:off x="3494100" y="224452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9" name="Google Shape;329;p22"/>
          <p:cNvCxnSpPr/>
          <p:nvPr/>
        </p:nvCxnSpPr>
        <p:spPr>
          <a:xfrm flipH="1" rot="10800000">
            <a:off x="3421850" y="2300900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0" name="Google Shape;330;p22"/>
          <p:cNvCxnSpPr/>
          <p:nvPr/>
        </p:nvCxnSpPr>
        <p:spPr>
          <a:xfrm flipH="1" rot="10800000">
            <a:off x="3360900" y="2357275"/>
            <a:ext cx="13869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1" name="Google Shape;331;p22"/>
          <p:cNvCxnSpPr/>
          <p:nvPr/>
        </p:nvCxnSpPr>
        <p:spPr>
          <a:xfrm flipH="1">
            <a:off x="3344625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2" name="Google Shape;332;p22"/>
          <p:cNvCxnSpPr/>
          <p:nvPr/>
        </p:nvCxnSpPr>
        <p:spPr>
          <a:xfrm flipH="1">
            <a:off x="3443700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3" name="Google Shape;333;p22"/>
          <p:cNvCxnSpPr/>
          <p:nvPr/>
        </p:nvCxnSpPr>
        <p:spPr>
          <a:xfrm flipH="1">
            <a:off x="353805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4" name="Google Shape;334;p22"/>
          <p:cNvCxnSpPr/>
          <p:nvPr/>
        </p:nvCxnSpPr>
        <p:spPr>
          <a:xfrm flipH="1">
            <a:off x="3643350" y="21971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5" name="Google Shape;335;p22"/>
          <p:cNvCxnSpPr/>
          <p:nvPr/>
        </p:nvCxnSpPr>
        <p:spPr>
          <a:xfrm flipH="1">
            <a:off x="37444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p22"/>
          <p:cNvCxnSpPr/>
          <p:nvPr/>
        </p:nvCxnSpPr>
        <p:spPr>
          <a:xfrm flipH="1">
            <a:off x="38470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22"/>
          <p:cNvCxnSpPr/>
          <p:nvPr/>
        </p:nvCxnSpPr>
        <p:spPr>
          <a:xfrm flipH="1">
            <a:off x="3942075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22"/>
          <p:cNvCxnSpPr/>
          <p:nvPr/>
        </p:nvCxnSpPr>
        <p:spPr>
          <a:xfrm flipH="1">
            <a:off x="4045150" y="22024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9" name="Google Shape;339;p22"/>
          <p:cNvCxnSpPr/>
          <p:nvPr/>
        </p:nvCxnSpPr>
        <p:spPr>
          <a:xfrm flipH="1">
            <a:off x="415600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0" name="Google Shape;340;p22"/>
          <p:cNvCxnSpPr/>
          <p:nvPr/>
        </p:nvCxnSpPr>
        <p:spPr>
          <a:xfrm flipH="1">
            <a:off x="425035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22"/>
          <p:cNvCxnSpPr/>
          <p:nvPr/>
        </p:nvCxnSpPr>
        <p:spPr>
          <a:xfrm flipH="1">
            <a:off x="4345875" y="219712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2" name="Google Shape;342;p22"/>
          <p:cNvCxnSpPr/>
          <p:nvPr/>
        </p:nvCxnSpPr>
        <p:spPr>
          <a:xfrm flipH="1">
            <a:off x="444695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22"/>
          <p:cNvCxnSpPr/>
          <p:nvPr/>
        </p:nvCxnSpPr>
        <p:spPr>
          <a:xfrm flipH="1">
            <a:off x="4539525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22"/>
          <p:cNvCxnSpPr/>
          <p:nvPr/>
        </p:nvCxnSpPr>
        <p:spPr>
          <a:xfrm flipH="1">
            <a:off x="4646600" y="2197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5" name="Google Shape;345;p22"/>
          <p:cNvCxnSpPr/>
          <p:nvPr/>
        </p:nvCxnSpPr>
        <p:spPr>
          <a:xfrm flipH="1">
            <a:off x="4737900" y="2202375"/>
            <a:ext cx="245400" cy="16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6" name="Google Shape;346;p22"/>
          <p:cNvSpPr/>
          <p:nvPr/>
        </p:nvSpPr>
        <p:spPr>
          <a:xfrm>
            <a:off x="5248050" y="2173975"/>
            <a:ext cx="152100" cy="96000"/>
          </a:xfrm>
          <a:prstGeom prst="parallelogram">
            <a:avLst>
              <a:gd fmla="val 95442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2"/>
          <p:cNvSpPr/>
          <p:nvPr/>
        </p:nvSpPr>
        <p:spPr>
          <a:xfrm>
            <a:off x="5304425" y="2173975"/>
            <a:ext cx="152100" cy="96000"/>
          </a:xfrm>
          <a:prstGeom prst="parallelogram">
            <a:avLst>
              <a:gd fmla="val 95442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2"/>
          <p:cNvSpPr/>
          <p:nvPr/>
        </p:nvSpPr>
        <p:spPr>
          <a:xfrm rot="-3072688">
            <a:off x="5186706" y="2218577"/>
            <a:ext cx="229389" cy="163046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2"/>
          <p:cNvSpPr txBox="1"/>
          <p:nvPr/>
        </p:nvSpPr>
        <p:spPr>
          <a:xfrm>
            <a:off x="5109675" y="948300"/>
            <a:ext cx="1028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50" name="Google Shape;350;p22"/>
          <p:cNvSpPr txBox="1"/>
          <p:nvPr/>
        </p:nvSpPr>
        <p:spPr>
          <a:xfrm>
            <a:off x="5357325" y="1643625"/>
            <a:ext cx="12858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51" name="Google Shape;351;p22"/>
          <p:cNvSpPr txBox="1"/>
          <p:nvPr/>
        </p:nvSpPr>
        <p:spPr>
          <a:xfrm>
            <a:off x="5619500" y="2042175"/>
            <a:ext cx="9243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</a:t>
            </a:r>
            <a:endParaRPr/>
          </a:p>
        </p:txBody>
      </p:sp>
      <p:cxnSp>
        <p:nvCxnSpPr>
          <p:cNvPr id="352" name="Google Shape;352;p22"/>
          <p:cNvCxnSpPr/>
          <p:nvPr/>
        </p:nvCxnSpPr>
        <p:spPr>
          <a:xfrm>
            <a:off x="1499700" y="929250"/>
            <a:ext cx="2638500" cy="25623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3" name="Google Shape;353;p22"/>
          <p:cNvCxnSpPr/>
          <p:nvPr/>
        </p:nvCxnSpPr>
        <p:spPr>
          <a:xfrm flipH="1">
            <a:off x="5367000" y="805350"/>
            <a:ext cx="2277300" cy="2733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4" name="Google Shape;354;p22"/>
          <p:cNvCxnSpPr/>
          <p:nvPr/>
        </p:nvCxnSpPr>
        <p:spPr>
          <a:xfrm rot="10800000">
            <a:off x="4133775" y="3448275"/>
            <a:ext cx="123900" cy="352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5" name="Google Shape;355;p22"/>
          <p:cNvCxnSpPr/>
          <p:nvPr/>
        </p:nvCxnSpPr>
        <p:spPr>
          <a:xfrm flipH="1">
            <a:off x="5286375" y="3524250"/>
            <a:ext cx="114300" cy="238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6" name="Google Shape;356;p22"/>
          <p:cNvSpPr/>
          <p:nvPr/>
        </p:nvSpPr>
        <p:spPr>
          <a:xfrm>
            <a:off x="4401400" y="2667000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7" name="Google Shape;35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9650" y="336887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2"/>
          <p:cNvSpPr/>
          <p:nvPr/>
        </p:nvSpPr>
        <p:spPr>
          <a:xfrm>
            <a:off x="132675" y="3095625"/>
            <a:ext cx="2638500" cy="17658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Ein kompletter Computer mit: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Eingabe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Verarbeitung und</a:t>
            </a:r>
            <a:endParaRPr sz="1800">
              <a:solidFill>
                <a:srgbClr val="0000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Ausgabe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1350" y="0"/>
            <a:ext cx="378047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3"/>
          <p:cNvSpPr txBox="1"/>
          <p:nvPr>
            <p:ph type="ctrTitle"/>
          </p:nvPr>
        </p:nvSpPr>
        <p:spPr>
          <a:xfrm>
            <a:off x="-19108" y="310025"/>
            <a:ext cx="2895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65" name="Google Shape;3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928" y="2300900"/>
            <a:ext cx="924351" cy="8342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6" name="Google Shape;366;p23"/>
          <p:cNvCxnSpPr/>
          <p:nvPr/>
        </p:nvCxnSpPr>
        <p:spPr>
          <a:xfrm rot="5400000">
            <a:off x="1758800" y="-176850"/>
            <a:ext cx="2208600" cy="25623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23"/>
          <p:cNvCxnSpPr/>
          <p:nvPr/>
        </p:nvCxnSpPr>
        <p:spPr>
          <a:xfrm flipH="1" rot="5400000">
            <a:off x="1948100" y="2823450"/>
            <a:ext cx="1906200" cy="27339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23"/>
          <p:cNvCxnSpPr/>
          <p:nvPr/>
        </p:nvCxnSpPr>
        <p:spPr>
          <a:xfrm rot="-5400000">
            <a:off x="1397225" y="2080636"/>
            <a:ext cx="103800" cy="352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23"/>
          <p:cNvCxnSpPr/>
          <p:nvPr/>
        </p:nvCxnSpPr>
        <p:spPr>
          <a:xfrm flipH="1" rot="5400000">
            <a:off x="1382300" y="3098464"/>
            <a:ext cx="95700" cy="2382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0" name="Google Shape;370;p23"/>
          <p:cNvSpPr/>
          <p:nvPr/>
        </p:nvSpPr>
        <p:spPr>
          <a:xfrm rot="-5400000">
            <a:off x="2513600" y="2222850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1" name="Google Shape;37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075" y="34602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3"/>
          <p:cNvSpPr/>
          <p:nvPr/>
        </p:nvSpPr>
        <p:spPr>
          <a:xfrm>
            <a:off x="2076450" y="3169725"/>
            <a:ext cx="1895400" cy="1335000"/>
          </a:xfrm>
          <a:prstGeom prst="wedgeRoundRectCallout">
            <a:avLst>
              <a:gd fmla="val -69161" name="adj1"/>
              <a:gd fmla="val -494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Lediglich eine Strom-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versorgung wird benötigt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373" name="Google Shape;373;p23"/>
          <p:cNvSpPr txBox="1"/>
          <p:nvPr/>
        </p:nvSpPr>
        <p:spPr>
          <a:xfrm>
            <a:off x="7724775" y="781050"/>
            <a:ext cx="1247700" cy="430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Speicher</a:t>
            </a:r>
            <a:endParaRPr/>
          </a:p>
        </p:txBody>
      </p:sp>
      <p:sp>
        <p:nvSpPr>
          <p:cNvPr id="374" name="Google Shape;374;p23"/>
          <p:cNvSpPr txBox="1"/>
          <p:nvPr/>
        </p:nvSpPr>
        <p:spPr>
          <a:xfrm>
            <a:off x="7724925" y="2041325"/>
            <a:ext cx="1247700" cy="625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Daten-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75" name="Google Shape;375;p23"/>
          <p:cNvSpPr txBox="1"/>
          <p:nvPr/>
        </p:nvSpPr>
        <p:spPr>
          <a:xfrm>
            <a:off x="7724925" y="3555800"/>
            <a:ext cx="1247700" cy="625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 und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76" name="Google Shape;376;p23"/>
          <p:cNvSpPr txBox="1"/>
          <p:nvPr/>
        </p:nvSpPr>
        <p:spPr>
          <a:xfrm>
            <a:off x="5834025" y="266100"/>
            <a:ext cx="1505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Blockdiagramm</a:t>
            </a:r>
            <a:endParaRPr/>
          </a:p>
        </p:txBody>
      </p:sp>
      <p:sp>
        <p:nvSpPr>
          <p:cNvPr id="377" name="Google Shape;377;p23"/>
          <p:cNvSpPr/>
          <p:nvPr/>
        </p:nvSpPr>
        <p:spPr>
          <a:xfrm flipH="1" rot="5400000">
            <a:off x="7261125" y="820200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3"/>
          <p:cNvSpPr/>
          <p:nvPr/>
        </p:nvSpPr>
        <p:spPr>
          <a:xfrm flipH="1" rot="5400000">
            <a:off x="7294425" y="2177975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3"/>
          <p:cNvSpPr/>
          <p:nvPr/>
        </p:nvSpPr>
        <p:spPr>
          <a:xfrm flipH="1" rot="5400000">
            <a:off x="7261125" y="3692450"/>
            <a:ext cx="508500" cy="352500"/>
          </a:xfrm>
          <a:prstGeom prst="downArrow">
            <a:avLst>
              <a:gd fmla="val 3357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4"/>
          <p:cNvSpPr txBox="1"/>
          <p:nvPr>
            <p:ph type="ctrTitle"/>
          </p:nvPr>
        </p:nvSpPr>
        <p:spPr>
          <a:xfrm>
            <a:off x="342838" y="277850"/>
            <a:ext cx="8520600" cy="50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eigentlich ein Mikrocontroller?</a:t>
            </a:r>
            <a:endParaRPr sz="2400"/>
          </a:p>
        </p:txBody>
      </p:sp>
      <p:pic>
        <p:nvPicPr>
          <p:cNvPr id="385" name="Google Shape;38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3671517"/>
            <a:ext cx="1162100" cy="104885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4"/>
          <p:cNvSpPr txBox="1"/>
          <p:nvPr/>
        </p:nvSpPr>
        <p:spPr>
          <a:xfrm>
            <a:off x="5770400" y="4371175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387" name="Google Shape;38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8025" y="3671525"/>
            <a:ext cx="1003649" cy="141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4"/>
          <p:cNvSpPr/>
          <p:nvPr/>
        </p:nvSpPr>
        <p:spPr>
          <a:xfrm>
            <a:off x="1000050" y="3790950"/>
            <a:ext cx="1800300" cy="541800"/>
          </a:xfrm>
          <a:prstGeom prst="wedgeRoundRectCallout">
            <a:avLst>
              <a:gd fmla="val 74338" name="adj1"/>
              <a:gd fmla="val -1308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Das ist ein Mikrocontroller</a:t>
            </a:r>
            <a:endParaRPr/>
          </a:p>
        </p:txBody>
      </p:sp>
      <p:sp>
        <p:nvSpPr>
          <p:cNvPr id="389" name="Google Shape;389;p24"/>
          <p:cNvSpPr txBox="1"/>
          <p:nvPr/>
        </p:nvSpPr>
        <p:spPr>
          <a:xfrm>
            <a:off x="485650" y="819150"/>
            <a:ext cx="83778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 Computer auf einem Chip, mit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Speicher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CPU central processing unit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Eingängen und Ausgängen: Den Anschlüssen des Mikrocontrollers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uvm.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für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Motorsteuerungen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Ampelsteuerungen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Maschinensteuerungen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Taschenrechner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Kaffeemaschinen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usw.</a:t>
            </a:r>
            <a:endParaRPr/>
          </a:p>
        </p:txBody>
      </p:sp>
      <p:sp>
        <p:nvSpPr>
          <p:cNvPr id="390" name="Google Shape;390;p24"/>
          <p:cNvSpPr/>
          <p:nvPr/>
        </p:nvSpPr>
        <p:spPr>
          <a:xfrm rot="-5400000">
            <a:off x="3275600" y="2270475"/>
            <a:ext cx="699000" cy="1000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4"/>
          <p:cNvSpPr txBox="1"/>
          <p:nvPr/>
        </p:nvSpPr>
        <p:spPr>
          <a:xfrm>
            <a:off x="4267200" y="2571125"/>
            <a:ext cx="24669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embedded applications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783F0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9" name="Google Shape;69;p14"/>
          <p:cNvCxnSpPr>
            <a:endCxn id="66" idx="2"/>
          </p:cNvCxnSpPr>
          <p:nvPr/>
        </p:nvCxnSpPr>
        <p:spPr>
          <a:xfrm flipH="1" rot="10800000">
            <a:off x="3711550" y="1617200"/>
            <a:ext cx="1239600" cy="513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4"/>
          <p:cNvCxnSpPr>
            <a:stCxn id="65" idx="3"/>
            <a:endCxn id="67" idx="2"/>
          </p:cNvCxnSpPr>
          <p:nvPr/>
        </p:nvCxnSpPr>
        <p:spPr>
          <a:xfrm flipH="1" rot="10800000">
            <a:off x="3696642" y="2503363"/>
            <a:ext cx="1254600" cy="113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" name="Google Shape;71;p14"/>
          <p:cNvCxnSpPr>
            <a:endCxn id="68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" name="Google Shape;72;p14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</a:t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Rot-Gelb</a:t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Grün</a:t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Gelb</a:t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main:</a:t>
            </a:r>
            <a:endParaRPr/>
          </a:p>
        </p:txBody>
      </p:sp>
      <p:cxnSp>
        <p:nvCxnSpPr>
          <p:cNvPr id="77" name="Google Shape;77;p14"/>
          <p:cNvCxnSpPr>
            <a:stCxn id="76" idx="2"/>
            <a:endCxn id="72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" name="Google Shape;78;p14"/>
          <p:cNvCxnSpPr>
            <a:stCxn id="72" idx="2"/>
            <a:endCxn id="73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9" name="Google Shape;79;p14"/>
          <p:cNvCxnSpPr>
            <a:stCxn id="73" idx="2"/>
            <a:endCxn id="74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" name="Google Shape;80;p14"/>
          <p:cNvCxnSpPr>
            <a:stCxn id="74" idx="2"/>
            <a:endCxn id="75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" name="Google Shape;81;p14"/>
          <p:cNvCxnSpPr>
            <a:stCxn id="75" idx="2"/>
          </p:cNvCxnSpPr>
          <p:nvPr/>
        </p:nvCxnSpPr>
        <p:spPr>
          <a:xfrm flipH="1" rot="5400000">
            <a:off x="5249925" y="2707525"/>
            <a:ext cx="3074700" cy="936900"/>
          </a:xfrm>
          <a:prstGeom prst="bentConnector3">
            <a:avLst>
              <a:gd fmla="val -774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" name="Google Shape;82;p14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3" name="Google Shape;8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Alle Steuerausgänge des Mikrocontrollers sind 0: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Ampel Aus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  <p:sp>
        <p:nvSpPr>
          <p:cNvPr id="87" name="Google Shape;87;p14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cap="flat" cmpd="sng" w="762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3915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14280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p15"/>
          <p:cNvCxnSpPr>
            <a:endCxn id="95" idx="2"/>
          </p:cNvCxnSpPr>
          <p:nvPr/>
        </p:nvCxnSpPr>
        <p:spPr>
          <a:xfrm flipH="1" rot="10800000">
            <a:off x="3711550" y="1617200"/>
            <a:ext cx="1239600" cy="513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" name="Google Shape;99;p15"/>
          <p:cNvCxnSpPr>
            <a:stCxn id="94" idx="3"/>
            <a:endCxn id="96" idx="2"/>
          </p:cNvCxnSpPr>
          <p:nvPr/>
        </p:nvCxnSpPr>
        <p:spPr>
          <a:xfrm flipH="1" rot="10800000">
            <a:off x="3696642" y="2503363"/>
            <a:ext cx="1254600" cy="113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" name="Google Shape;100;p15"/>
          <p:cNvCxnSpPr>
            <a:endCxn id="97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" name="Google Shape;101;p15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</a:t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Rot-Gelb</a:t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Grün</a:t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Gelb</a:t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main:</a:t>
            </a:r>
            <a:endParaRPr/>
          </a:p>
        </p:txBody>
      </p:sp>
      <p:cxnSp>
        <p:nvCxnSpPr>
          <p:cNvPr id="106" name="Google Shape;106;p15"/>
          <p:cNvCxnSpPr>
            <a:stCxn id="105" idx="2"/>
            <a:endCxn id="101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5"/>
          <p:cNvCxnSpPr>
            <a:stCxn id="101" idx="2"/>
            <a:endCxn id="102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5"/>
          <p:cNvCxnSpPr>
            <a:stCxn id="102" idx="2"/>
            <a:endCxn id="103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5"/>
          <p:cNvCxnSpPr>
            <a:stCxn id="103" idx="2"/>
            <a:endCxn id="104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Google Shape;110;p15"/>
          <p:cNvCxnSpPr>
            <a:stCxn id="104" idx="2"/>
          </p:cNvCxnSpPr>
          <p:nvPr/>
        </p:nvCxnSpPr>
        <p:spPr>
          <a:xfrm flipH="1" rot="5400000">
            <a:off x="5249925" y="2707525"/>
            <a:ext cx="3074700" cy="936900"/>
          </a:xfrm>
          <a:prstGeom prst="bentConnector3">
            <a:avLst>
              <a:gd fmla="val -7745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Steuerausgang für rot ist 1</a:t>
            </a:r>
            <a:r>
              <a:rPr lang="de" sz="1800">
                <a:solidFill>
                  <a:srgbClr val="0000FF"/>
                </a:solidFill>
              </a:rPr>
              <a:t> 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Ampel Rot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1</a:t>
            </a:r>
            <a:endParaRPr/>
          </a:p>
        </p:txBody>
      </p:sp>
      <p:sp>
        <p:nvSpPr>
          <p:cNvPr id="115" name="Google Shape;115;p15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122" name="Google Shape;122;p16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4800"/>
              <a:t>M</a:t>
            </a:r>
            <a:endParaRPr sz="4800"/>
          </a:p>
        </p:txBody>
      </p:sp>
      <p:cxnSp>
        <p:nvCxnSpPr>
          <p:cNvPr id="124" name="Google Shape;124;p16"/>
          <p:cNvCxnSpPr>
            <a:stCxn id="122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6"/>
          <p:cNvCxnSpPr>
            <a:stCxn id="122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6" name="Google Shape;12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6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Drehzahl</a:t>
            </a:r>
            <a:endParaRPr/>
          </a:p>
        </p:txBody>
      </p:sp>
      <p:cxnSp>
        <p:nvCxnSpPr>
          <p:cNvPr id="133" name="Google Shape;133;p16"/>
          <p:cNvCxnSpPr>
            <a:stCxn id="128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6"/>
          <p:cNvCxnSpPr>
            <a:stCxn id="130" idx="0"/>
            <a:endCxn id="126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5" name="Google Shape;135;p16"/>
          <p:cNvGrpSpPr/>
          <p:nvPr/>
        </p:nvGrpSpPr>
        <p:grpSpPr>
          <a:xfrm>
            <a:off x="6119688" y="1636000"/>
            <a:ext cx="997200" cy="153300"/>
            <a:chOff x="5100750" y="1207375"/>
            <a:chExt cx="997200" cy="153300"/>
          </a:xfrm>
        </p:grpSpPr>
        <p:cxnSp>
          <p:nvCxnSpPr>
            <p:cNvPr id="136" name="Google Shape;136;p16"/>
            <p:cNvCxnSpPr/>
            <p:nvPr/>
          </p:nvCxnSpPr>
          <p:spPr>
            <a:xfrm flipH="1" rot="10800000">
              <a:off x="5100750" y="1207475"/>
              <a:ext cx="548700" cy="1497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37" name="Google Shape;137;p16"/>
            <p:cNvCxnSpPr/>
            <p:nvPr/>
          </p:nvCxnSpPr>
          <p:spPr>
            <a:xfrm>
              <a:off x="5647050" y="1207375"/>
              <a:ext cx="450900" cy="1533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38" name="Google Shape;138;p16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6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0" name="Google Shape;14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3100" y="34131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6"/>
          <p:cNvSpPr/>
          <p:nvPr/>
        </p:nvSpPr>
        <p:spPr>
          <a:xfrm>
            <a:off x="2586250" y="3459875"/>
            <a:ext cx="2678400" cy="14460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Die Motordrehzahl wird über die Breite des Rechteckimpulses eingestellt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147" name="Google Shape;147;p17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7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4800"/>
              <a:t>M</a:t>
            </a:r>
            <a:endParaRPr sz="4800"/>
          </a:p>
        </p:txBody>
      </p:sp>
      <p:cxnSp>
        <p:nvCxnSpPr>
          <p:cNvPr id="149" name="Google Shape;149;p17"/>
          <p:cNvCxnSpPr>
            <a:stCxn id="147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" name="Google Shape;150;p17"/>
          <p:cNvCxnSpPr>
            <a:stCxn id="147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1" name="Google Shape;15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7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7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7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155" name="Google Shape;155;p17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7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Drehzahl</a:t>
            </a:r>
            <a:endParaRPr/>
          </a:p>
        </p:txBody>
      </p:sp>
      <p:cxnSp>
        <p:nvCxnSpPr>
          <p:cNvPr id="158" name="Google Shape;158;p17"/>
          <p:cNvCxnSpPr>
            <a:stCxn id="153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17"/>
          <p:cNvCxnSpPr>
            <a:stCxn id="155" idx="0"/>
            <a:endCxn id="151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60" name="Google Shape;160;p17"/>
          <p:cNvGrpSpPr/>
          <p:nvPr/>
        </p:nvGrpSpPr>
        <p:grpSpPr>
          <a:xfrm>
            <a:off x="6119688" y="1636000"/>
            <a:ext cx="997200" cy="153300"/>
            <a:chOff x="5100750" y="1207375"/>
            <a:chExt cx="997200" cy="153300"/>
          </a:xfrm>
        </p:grpSpPr>
        <p:cxnSp>
          <p:nvCxnSpPr>
            <p:cNvPr id="161" name="Google Shape;161;p17"/>
            <p:cNvCxnSpPr/>
            <p:nvPr/>
          </p:nvCxnSpPr>
          <p:spPr>
            <a:xfrm flipH="1" rot="10800000">
              <a:off x="5100750" y="1207475"/>
              <a:ext cx="548700" cy="1497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2" name="Google Shape;162;p17"/>
            <p:cNvCxnSpPr/>
            <p:nvPr/>
          </p:nvCxnSpPr>
          <p:spPr>
            <a:xfrm>
              <a:off x="5647050" y="1207375"/>
              <a:ext cx="450900" cy="1533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63" name="Google Shape;163;p17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17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5" name="Google Shape;16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7"/>
          <p:cNvSpPr/>
          <p:nvPr/>
        </p:nvSpPr>
        <p:spPr>
          <a:xfrm>
            <a:off x="3415425" y="678125"/>
            <a:ext cx="2678400" cy="14460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Der Mikrocontroller verfügt über digitale Eingänge z.B. zum Anschluss von Tastern und Schaltern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172" name="Google Shape;172;p18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4800"/>
              <a:t>M</a:t>
            </a:r>
            <a:endParaRPr sz="4800"/>
          </a:p>
        </p:txBody>
      </p:sp>
      <p:cxnSp>
        <p:nvCxnSpPr>
          <p:cNvPr id="174" name="Google Shape;174;p18"/>
          <p:cNvCxnSpPr>
            <a:stCxn id="172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18"/>
          <p:cNvCxnSpPr>
            <a:stCxn id="172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6" name="Google Shape;17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8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8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8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8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Drehzahl</a:t>
            </a:r>
            <a:endParaRPr/>
          </a:p>
        </p:txBody>
      </p:sp>
      <p:cxnSp>
        <p:nvCxnSpPr>
          <p:cNvPr id="183" name="Google Shape;183;p18"/>
          <p:cNvCxnSpPr>
            <a:stCxn id="178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18"/>
          <p:cNvCxnSpPr>
            <a:stCxn id="180" idx="0"/>
            <a:endCxn id="176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85" name="Google Shape;185;p18"/>
          <p:cNvGrpSpPr/>
          <p:nvPr/>
        </p:nvGrpSpPr>
        <p:grpSpPr>
          <a:xfrm>
            <a:off x="6119688" y="1636000"/>
            <a:ext cx="997200" cy="153300"/>
            <a:chOff x="5100750" y="1207375"/>
            <a:chExt cx="997200" cy="153300"/>
          </a:xfrm>
        </p:grpSpPr>
        <p:cxnSp>
          <p:nvCxnSpPr>
            <p:cNvPr id="186" name="Google Shape;186;p18"/>
            <p:cNvCxnSpPr/>
            <p:nvPr/>
          </p:nvCxnSpPr>
          <p:spPr>
            <a:xfrm flipH="1" rot="10800000">
              <a:off x="5100750" y="1207475"/>
              <a:ext cx="548700" cy="1497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7" name="Google Shape;187;p18"/>
            <p:cNvCxnSpPr/>
            <p:nvPr/>
          </p:nvCxnSpPr>
          <p:spPr>
            <a:xfrm>
              <a:off x="5647050" y="1207375"/>
              <a:ext cx="450900" cy="1533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88" name="Google Shape;188;p18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18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0" name="Google Shape;1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8"/>
          <p:cNvSpPr/>
          <p:nvPr/>
        </p:nvSpPr>
        <p:spPr>
          <a:xfrm>
            <a:off x="3415425" y="678125"/>
            <a:ext cx="2347200" cy="12936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Aus bedeutet 0 und 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Ein bedeutet 1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9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197" name="Google Shape;197;p19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9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4800"/>
              <a:t>M</a:t>
            </a:r>
            <a:endParaRPr sz="4800"/>
          </a:p>
        </p:txBody>
      </p:sp>
      <p:cxnSp>
        <p:nvCxnSpPr>
          <p:cNvPr id="199" name="Google Shape;199;p19"/>
          <p:cNvCxnSpPr>
            <a:stCxn id="197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fmla="val -47759" name="adj1"/>
              <a:gd fmla="val 53166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19"/>
          <p:cNvCxnSpPr>
            <a:stCxn id="197" idx="2"/>
          </p:cNvCxnSpPr>
          <p:nvPr/>
        </p:nvCxnSpPr>
        <p:spPr>
          <a:xfrm flipH="1" rot="5400000">
            <a:off x="5882838" y="2368175"/>
            <a:ext cx="192300" cy="2539800"/>
          </a:xfrm>
          <a:prstGeom prst="bentConnector4">
            <a:avLst>
              <a:gd fmla="val -123830" name="adj1"/>
              <a:gd fmla="val 53157" name="adj2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1" name="Google Shape;2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9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9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9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205" name="Google Shape;205;p19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9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9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Drehzahl</a:t>
            </a:r>
            <a:endParaRPr/>
          </a:p>
        </p:txBody>
      </p:sp>
      <p:cxnSp>
        <p:nvCxnSpPr>
          <p:cNvPr id="208" name="Google Shape;208;p19"/>
          <p:cNvCxnSpPr>
            <a:stCxn id="203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19"/>
          <p:cNvCxnSpPr>
            <a:stCxn id="205" idx="0"/>
            <a:endCxn id="201" idx="1"/>
          </p:cNvCxnSpPr>
          <p:nvPr/>
        </p:nvCxnSpPr>
        <p:spPr>
          <a:xfrm flipH="1" rot="10800000">
            <a:off x="2586238" y="3059500"/>
            <a:ext cx="829200" cy="1383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10" name="Google Shape;210;p19"/>
          <p:cNvGrpSpPr/>
          <p:nvPr/>
        </p:nvGrpSpPr>
        <p:grpSpPr>
          <a:xfrm>
            <a:off x="6119688" y="1636000"/>
            <a:ext cx="997200" cy="153300"/>
            <a:chOff x="5100750" y="1207375"/>
            <a:chExt cx="997200" cy="153300"/>
          </a:xfrm>
        </p:grpSpPr>
        <p:cxnSp>
          <p:nvCxnSpPr>
            <p:cNvPr id="211" name="Google Shape;211;p19"/>
            <p:cNvCxnSpPr/>
            <p:nvPr/>
          </p:nvCxnSpPr>
          <p:spPr>
            <a:xfrm flipH="1" rot="10800000">
              <a:off x="5100750" y="1207475"/>
              <a:ext cx="548700" cy="1497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2" name="Google Shape;212;p19"/>
            <p:cNvCxnSpPr/>
            <p:nvPr/>
          </p:nvCxnSpPr>
          <p:spPr>
            <a:xfrm>
              <a:off x="5647050" y="1207375"/>
              <a:ext cx="450900" cy="153300"/>
            </a:xfrm>
            <a:prstGeom prst="bentConnector3">
              <a:avLst>
                <a:gd fmla="val 50000" name="adj1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213" name="Google Shape;213;p19"/>
          <p:cNvCxnSpPr/>
          <p:nvPr/>
        </p:nvCxnSpPr>
        <p:spPr>
          <a:xfrm flipH="1" rot="10800000">
            <a:off x="6107538" y="3773025"/>
            <a:ext cx="548700" cy="149700"/>
          </a:xfrm>
          <a:prstGeom prst="bentConnector3">
            <a:avLst>
              <a:gd fmla="val 8940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4" name="Google Shape;214;p19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fmla="val 15242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15" name="Google Shape;2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075" y="31378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9"/>
          <p:cNvSpPr/>
          <p:nvPr/>
        </p:nvSpPr>
        <p:spPr>
          <a:xfrm>
            <a:off x="2882025" y="3566200"/>
            <a:ext cx="2347200" cy="1293600"/>
          </a:xfrm>
          <a:prstGeom prst="wedgeRoundRectCallout">
            <a:avLst>
              <a:gd fmla="val -108171" name="adj1"/>
              <a:gd fmla="val 454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Analoge Eingänge, für z. B. die Drehzahl, können viele Werte haben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Maschine</a:t>
            </a:r>
            <a:endParaRPr sz="2400"/>
          </a:p>
        </p:txBody>
      </p:sp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0"/>
          <p:cNvSpPr/>
          <p:nvPr/>
        </p:nvSpPr>
        <p:spPr>
          <a:xfrm rot="-7079207">
            <a:off x="1292314" y="1453200"/>
            <a:ext cx="1004471" cy="156730"/>
          </a:xfrm>
          <a:prstGeom prst="flowChartTerminator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0"/>
          <p:cNvSpPr/>
          <p:nvPr/>
        </p:nvSpPr>
        <p:spPr>
          <a:xfrm>
            <a:off x="1826613" y="1788050"/>
            <a:ext cx="320700" cy="3207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0"/>
          <p:cNvSpPr txBox="1"/>
          <p:nvPr/>
        </p:nvSpPr>
        <p:spPr>
          <a:xfrm>
            <a:off x="1342188" y="740825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226" name="Google Shape;226;p20"/>
          <p:cNvSpPr/>
          <p:nvPr/>
        </p:nvSpPr>
        <p:spPr>
          <a:xfrm>
            <a:off x="1869363" y="2600175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0"/>
          <p:cNvSpPr/>
          <p:nvPr/>
        </p:nvSpPr>
        <p:spPr>
          <a:xfrm>
            <a:off x="2001213" y="2753175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0"/>
          <p:cNvSpPr txBox="1"/>
          <p:nvPr/>
        </p:nvSpPr>
        <p:spPr>
          <a:xfrm>
            <a:off x="2061678" y="280822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X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29" name="Google Shape;229;p20"/>
          <p:cNvCxnSpPr>
            <a:stCxn id="224" idx="3"/>
          </p:cNvCxnSpPr>
          <p:nvPr/>
        </p:nvCxnSpPr>
        <p:spPr>
          <a:xfrm>
            <a:off x="2147313" y="1948400"/>
            <a:ext cx="1272300" cy="6804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0" name="Google Shape;230;p20"/>
          <p:cNvCxnSpPr>
            <a:stCxn id="226" idx="0"/>
            <a:endCxn id="222" idx="1"/>
          </p:cNvCxnSpPr>
          <p:nvPr/>
        </p:nvCxnSpPr>
        <p:spPr>
          <a:xfrm>
            <a:off x="2574663" y="2968575"/>
            <a:ext cx="840900" cy="91200"/>
          </a:xfrm>
          <a:prstGeom prst="bentConnector3">
            <a:avLst>
              <a:gd fmla="val 49998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1" name="Google Shape;23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730" y="893225"/>
            <a:ext cx="3161871" cy="36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0"/>
          <p:cNvSpPr/>
          <p:nvPr/>
        </p:nvSpPr>
        <p:spPr>
          <a:xfrm>
            <a:off x="1826613" y="3433750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0"/>
          <p:cNvSpPr/>
          <p:nvPr/>
        </p:nvSpPr>
        <p:spPr>
          <a:xfrm>
            <a:off x="1958463" y="3586750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0"/>
          <p:cNvSpPr txBox="1"/>
          <p:nvPr/>
        </p:nvSpPr>
        <p:spPr>
          <a:xfrm>
            <a:off x="2018928" y="3641800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Y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5" name="Google Shape;235;p20"/>
          <p:cNvCxnSpPr>
            <a:stCxn id="232" idx="0"/>
          </p:cNvCxnSpPr>
          <p:nvPr/>
        </p:nvCxnSpPr>
        <p:spPr>
          <a:xfrm flipH="1" rot="10800000">
            <a:off x="2531913" y="3276550"/>
            <a:ext cx="897000" cy="5256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6" name="Google Shape;236;p20"/>
          <p:cNvSpPr/>
          <p:nvPr/>
        </p:nvSpPr>
        <p:spPr>
          <a:xfrm>
            <a:off x="1826613" y="4267325"/>
            <a:ext cx="705300" cy="736800"/>
          </a:xfrm>
          <a:prstGeom prst="teardrop">
            <a:avLst>
              <a:gd fmla="val 100000" name="adj"/>
            </a:avLst>
          </a:prstGeom>
          <a:solidFill>
            <a:srgbClr val="CFE2F3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0"/>
          <p:cNvSpPr/>
          <p:nvPr/>
        </p:nvSpPr>
        <p:spPr>
          <a:xfrm>
            <a:off x="1958463" y="4420325"/>
            <a:ext cx="441600" cy="430800"/>
          </a:xfrm>
          <a:prstGeom prst="ellipse">
            <a:avLst/>
          </a:prstGeom>
          <a:solidFill>
            <a:srgbClr val="0000FF"/>
          </a:solidFill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0"/>
          <p:cNvSpPr txBox="1"/>
          <p:nvPr/>
        </p:nvSpPr>
        <p:spPr>
          <a:xfrm>
            <a:off x="2018928" y="447537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Z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9" name="Google Shape;239;p20"/>
          <p:cNvCxnSpPr>
            <a:stCxn id="236" idx="0"/>
            <a:endCxn id="222" idx="2"/>
          </p:cNvCxnSpPr>
          <p:nvPr/>
        </p:nvCxnSpPr>
        <p:spPr>
          <a:xfrm flipH="1" rot="10800000">
            <a:off x="2531913" y="4080425"/>
            <a:ext cx="2014500" cy="555300"/>
          </a:xfrm>
          <a:prstGeom prst="bentConnector2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0" name="Google Shape;240;p20"/>
          <p:cNvCxnSpPr/>
          <p:nvPr/>
        </p:nvCxnSpPr>
        <p:spPr>
          <a:xfrm flipH="1" rot="10800000">
            <a:off x="5686425" y="2571675"/>
            <a:ext cx="228600" cy="9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1" name="Google Shape;241;p20"/>
          <p:cNvCxnSpPr>
            <a:stCxn id="231" idx="1"/>
            <a:endCxn id="231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0"/>
          <p:cNvCxnSpPr/>
          <p:nvPr/>
        </p:nvCxnSpPr>
        <p:spPr>
          <a:xfrm>
            <a:off x="5677330" y="3059638"/>
            <a:ext cx="256800" cy="7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0"/>
          <p:cNvCxnSpPr/>
          <p:nvPr/>
        </p:nvCxnSpPr>
        <p:spPr>
          <a:xfrm>
            <a:off x="5695950" y="3362325"/>
            <a:ext cx="219000" cy="9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44" name="Google Shape;24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5500" y="35867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0"/>
          <p:cNvSpPr/>
          <p:nvPr/>
        </p:nvSpPr>
        <p:spPr>
          <a:xfrm>
            <a:off x="3971925" y="38799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Der Mikrocontroller kann ganze Maschinen steuern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1"/>
          <p:cNvSpPr txBox="1"/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Kaffeemaschine</a:t>
            </a:r>
            <a:endParaRPr sz="2400"/>
          </a:p>
        </p:txBody>
      </p:sp>
      <p:pic>
        <p:nvPicPr>
          <p:cNvPr id="251" name="Google Shape;2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1"/>
          <p:cNvCxnSpPr/>
          <p:nvPr/>
        </p:nvCxnSpPr>
        <p:spPr>
          <a:xfrm>
            <a:off x="5686425" y="2581275"/>
            <a:ext cx="553500" cy="6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3" name="Google Shape;253;p21"/>
          <p:cNvCxnSpPr>
            <a:stCxn id="254" idx="1"/>
            <a:endCxn id="254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5" name="Google Shape;255;p21"/>
          <p:cNvCxnSpPr/>
          <p:nvPr/>
        </p:nvCxnSpPr>
        <p:spPr>
          <a:xfrm flipH="1" rot="10800000">
            <a:off x="5677330" y="3055438"/>
            <a:ext cx="567000" cy="4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1"/>
          <p:cNvCxnSpPr/>
          <p:nvPr/>
        </p:nvCxnSpPr>
        <p:spPr>
          <a:xfrm>
            <a:off x="5695950" y="3362325"/>
            <a:ext cx="552600" cy="2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1"/>
          <p:cNvCxnSpPr/>
          <p:nvPr/>
        </p:nvCxnSpPr>
        <p:spPr>
          <a:xfrm>
            <a:off x="6229350" y="1809750"/>
            <a:ext cx="28500" cy="2733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1"/>
          <p:cNvCxnSpPr/>
          <p:nvPr/>
        </p:nvCxnSpPr>
        <p:spPr>
          <a:xfrm>
            <a:off x="6276975" y="4514850"/>
            <a:ext cx="171300" cy="200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1"/>
          <p:cNvCxnSpPr/>
          <p:nvPr/>
        </p:nvCxnSpPr>
        <p:spPr>
          <a:xfrm>
            <a:off x="6438900" y="4714875"/>
            <a:ext cx="695400" cy="142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1"/>
          <p:cNvCxnSpPr/>
          <p:nvPr/>
        </p:nvCxnSpPr>
        <p:spPr>
          <a:xfrm>
            <a:off x="7162800" y="4867275"/>
            <a:ext cx="628800" cy="19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21"/>
          <p:cNvCxnSpPr/>
          <p:nvPr/>
        </p:nvCxnSpPr>
        <p:spPr>
          <a:xfrm flipH="1" rot="10800000">
            <a:off x="7791450" y="4695900"/>
            <a:ext cx="790500" cy="180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21"/>
          <p:cNvCxnSpPr/>
          <p:nvPr/>
        </p:nvCxnSpPr>
        <p:spPr>
          <a:xfrm flipH="1" rot="10800000">
            <a:off x="8582025" y="4571850"/>
            <a:ext cx="85800" cy="133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21"/>
          <p:cNvCxnSpPr/>
          <p:nvPr/>
        </p:nvCxnSpPr>
        <p:spPr>
          <a:xfrm>
            <a:off x="8658225" y="1790700"/>
            <a:ext cx="0" cy="2781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4" name="Google Shape;264;p21"/>
          <p:cNvCxnSpPr/>
          <p:nvPr/>
        </p:nvCxnSpPr>
        <p:spPr>
          <a:xfrm flipH="1" rot="10800000">
            <a:off x="6181650" y="1790700"/>
            <a:ext cx="24003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21"/>
          <p:cNvCxnSpPr/>
          <p:nvPr/>
        </p:nvCxnSpPr>
        <p:spPr>
          <a:xfrm flipH="1" rot="10800000">
            <a:off x="6229350" y="1323975"/>
            <a:ext cx="247500" cy="495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21"/>
          <p:cNvCxnSpPr/>
          <p:nvPr/>
        </p:nvCxnSpPr>
        <p:spPr>
          <a:xfrm>
            <a:off x="8391525" y="1333500"/>
            <a:ext cx="228600" cy="447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21"/>
          <p:cNvCxnSpPr/>
          <p:nvPr/>
        </p:nvCxnSpPr>
        <p:spPr>
          <a:xfrm>
            <a:off x="6562725" y="1485900"/>
            <a:ext cx="314400" cy="104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8" name="Google Shape;268;p21"/>
          <p:cNvCxnSpPr/>
          <p:nvPr/>
        </p:nvCxnSpPr>
        <p:spPr>
          <a:xfrm flipH="1" rot="10800000">
            <a:off x="6905625" y="1571475"/>
            <a:ext cx="1095300" cy="19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21"/>
          <p:cNvCxnSpPr/>
          <p:nvPr/>
        </p:nvCxnSpPr>
        <p:spPr>
          <a:xfrm flipH="1" rot="10800000">
            <a:off x="8077200" y="1476225"/>
            <a:ext cx="247500" cy="95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21"/>
          <p:cNvCxnSpPr/>
          <p:nvPr/>
        </p:nvCxnSpPr>
        <p:spPr>
          <a:xfrm>
            <a:off x="8324850" y="1152525"/>
            <a:ext cx="9600" cy="30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1" name="Google Shape;271;p21"/>
          <p:cNvCxnSpPr/>
          <p:nvPr/>
        </p:nvCxnSpPr>
        <p:spPr>
          <a:xfrm>
            <a:off x="6553200" y="1171575"/>
            <a:ext cx="19200" cy="304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2" name="Google Shape;272;p21"/>
          <p:cNvCxnSpPr/>
          <p:nvPr/>
        </p:nvCxnSpPr>
        <p:spPr>
          <a:xfrm rot="10800000">
            <a:off x="6534000" y="1152525"/>
            <a:ext cx="324000" cy="7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21"/>
          <p:cNvCxnSpPr/>
          <p:nvPr/>
        </p:nvCxnSpPr>
        <p:spPr>
          <a:xfrm flipH="1">
            <a:off x="6858075" y="1209675"/>
            <a:ext cx="1285800" cy="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4" name="Google Shape;274;p21"/>
          <p:cNvCxnSpPr/>
          <p:nvPr/>
        </p:nvCxnSpPr>
        <p:spPr>
          <a:xfrm flipH="1">
            <a:off x="8153550" y="1143000"/>
            <a:ext cx="171300" cy="76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1"/>
          <p:cNvCxnSpPr/>
          <p:nvPr/>
        </p:nvCxnSpPr>
        <p:spPr>
          <a:xfrm flipH="1" rot="10800000">
            <a:off x="6524625" y="1000050"/>
            <a:ext cx="285900" cy="123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21"/>
          <p:cNvCxnSpPr/>
          <p:nvPr/>
        </p:nvCxnSpPr>
        <p:spPr>
          <a:xfrm rot="10800000">
            <a:off x="6829275" y="1009650"/>
            <a:ext cx="13146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" name="Google Shape;277;p21"/>
          <p:cNvCxnSpPr/>
          <p:nvPr/>
        </p:nvCxnSpPr>
        <p:spPr>
          <a:xfrm rot="10800000">
            <a:off x="8191425" y="1028775"/>
            <a:ext cx="123900" cy="104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8" name="Google Shape;278;p21"/>
          <p:cNvSpPr/>
          <p:nvPr/>
        </p:nvSpPr>
        <p:spPr>
          <a:xfrm>
            <a:off x="6972300" y="2028825"/>
            <a:ext cx="897000" cy="525600"/>
          </a:xfrm>
          <a:prstGeom prst="rect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1"/>
          <p:cNvSpPr/>
          <p:nvPr/>
        </p:nvSpPr>
        <p:spPr>
          <a:xfrm>
            <a:off x="7082375" y="2634125"/>
            <a:ext cx="85800" cy="912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1"/>
          <p:cNvSpPr/>
          <p:nvPr/>
        </p:nvSpPr>
        <p:spPr>
          <a:xfrm>
            <a:off x="7284375" y="2638425"/>
            <a:ext cx="103200" cy="1047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1"/>
          <p:cNvSpPr/>
          <p:nvPr/>
        </p:nvSpPr>
        <p:spPr>
          <a:xfrm>
            <a:off x="7494950" y="2642725"/>
            <a:ext cx="103200" cy="954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1"/>
          <p:cNvSpPr/>
          <p:nvPr/>
        </p:nvSpPr>
        <p:spPr>
          <a:xfrm>
            <a:off x="7701225" y="2634125"/>
            <a:ext cx="103200" cy="954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3" name="Google Shape;283;p21"/>
          <p:cNvCxnSpPr/>
          <p:nvPr/>
        </p:nvCxnSpPr>
        <p:spPr>
          <a:xfrm>
            <a:off x="6601050" y="3038100"/>
            <a:ext cx="12900" cy="1267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21"/>
          <p:cNvCxnSpPr/>
          <p:nvPr/>
        </p:nvCxnSpPr>
        <p:spPr>
          <a:xfrm rot="10800000">
            <a:off x="6601050" y="3046925"/>
            <a:ext cx="825000" cy="5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5" name="Google Shape;285;p21"/>
          <p:cNvCxnSpPr/>
          <p:nvPr/>
        </p:nvCxnSpPr>
        <p:spPr>
          <a:xfrm flipH="1">
            <a:off x="7456175" y="3038375"/>
            <a:ext cx="855300" cy="68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" name="Google Shape;286;p21"/>
          <p:cNvCxnSpPr/>
          <p:nvPr/>
        </p:nvCxnSpPr>
        <p:spPr>
          <a:xfrm flipH="1" rot="10800000">
            <a:off x="8281400" y="3046825"/>
            <a:ext cx="21600" cy="1289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" name="Google Shape;287;p21"/>
          <p:cNvCxnSpPr/>
          <p:nvPr/>
        </p:nvCxnSpPr>
        <p:spPr>
          <a:xfrm rot="10800000">
            <a:off x="8070700" y="4246025"/>
            <a:ext cx="206400" cy="9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21"/>
          <p:cNvCxnSpPr/>
          <p:nvPr/>
        </p:nvCxnSpPr>
        <p:spPr>
          <a:xfrm flipH="1" rot="10800000">
            <a:off x="6639725" y="4228650"/>
            <a:ext cx="167700" cy="73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21"/>
          <p:cNvCxnSpPr/>
          <p:nvPr/>
        </p:nvCxnSpPr>
        <p:spPr>
          <a:xfrm flipH="1" rot="10800000">
            <a:off x="6833125" y="4177100"/>
            <a:ext cx="584400" cy="47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21"/>
          <p:cNvCxnSpPr/>
          <p:nvPr/>
        </p:nvCxnSpPr>
        <p:spPr>
          <a:xfrm rot="10800000">
            <a:off x="7430400" y="4168600"/>
            <a:ext cx="657600" cy="77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1" name="Google Shape;291;p21"/>
          <p:cNvSpPr/>
          <p:nvPr/>
        </p:nvSpPr>
        <p:spPr>
          <a:xfrm>
            <a:off x="7228500" y="3111425"/>
            <a:ext cx="85800" cy="576000"/>
          </a:xfrm>
          <a:prstGeom prst="rect">
            <a:avLst/>
          </a:prstGeom>
          <a:solidFill>
            <a:srgbClr val="B7B7B7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1"/>
          <p:cNvSpPr/>
          <p:nvPr/>
        </p:nvSpPr>
        <p:spPr>
          <a:xfrm>
            <a:off x="7561400" y="3111425"/>
            <a:ext cx="85800" cy="576000"/>
          </a:xfrm>
          <a:prstGeom prst="rect">
            <a:avLst/>
          </a:prstGeom>
          <a:solidFill>
            <a:srgbClr val="B7B7B7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3" name="Google Shape;293;p21"/>
          <p:cNvCxnSpPr/>
          <p:nvPr/>
        </p:nvCxnSpPr>
        <p:spPr>
          <a:xfrm>
            <a:off x="6583850" y="4490675"/>
            <a:ext cx="8700" cy="2364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p21"/>
          <p:cNvCxnSpPr/>
          <p:nvPr/>
        </p:nvCxnSpPr>
        <p:spPr>
          <a:xfrm rot="10800000">
            <a:off x="6583775" y="4486425"/>
            <a:ext cx="683400" cy="8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5" name="Google Shape;295;p21"/>
          <p:cNvCxnSpPr/>
          <p:nvPr/>
        </p:nvCxnSpPr>
        <p:spPr>
          <a:xfrm flipH="1">
            <a:off x="7538000" y="4516450"/>
            <a:ext cx="743400" cy="64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p21"/>
          <p:cNvCxnSpPr/>
          <p:nvPr/>
        </p:nvCxnSpPr>
        <p:spPr>
          <a:xfrm rot="10800000">
            <a:off x="7305825" y="4580900"/>
            <a:ext cx="2235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p21"/>
          <p:cNvCxnSpPr/>
          <p:nvPr/>
        </p:nvCxnSpPr>
        <p:spPr>
          <a:xfrm>
            <a:off x="8311475" y="4507850"/>
            <a:ext cx="4200" cy="232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21"/>
          <p:cNvCxnSpPr/>
          <p:nvPr/>
        </p:nvCxnSpPr>
        <p:spPr>
          <a:xfrm rot="10800000">
            <a:off x="8272875" y="4340175"/>
            <a:ext cx="42900" cy="141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21"/>
          <p:cNvCxnSpPr/>
          <p:nvPr/>
        </p:nvCxnSpPr>
        <p:spPr>
          <a:xfrm flipH="1" rot="10800000">
            <a:off x="6588150" y="4314475"/>
            <a:ext cx="64500" cy="1590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0" name="Google Shape;300;p21"/>
          <p:cNvSpPr txBox="1"/>
          <p:nvPr/>
        </p:nvSpPr>
        <p:spPr>
          <a:xfrm>
            <a:off x="7043700" y="2084325"/>
            <a:ext cx="743400" cy="4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Espresso</a:t>
            </a:r>
            <a:endParaRPr sz="1000"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Kaffee</a:t>
            </a:r>
            <a:endParaRPr sz="1000">
              <a:solidFill>
                <a:srgbClr val="FFFF00"/>
              </a:solidFill>
            </a:endParaRPr>
          </a:p>
        </p:txBody>
      </p:sp>
      <p:sp>
        <p:nvSpPr>
          <p:cNvPr id="301" name="Google Shape;301;p21"/>
          <p:cNvSpPr/>
          <p:nvPr/>
        </p:nvSpPr>
        <p:spPr>
          <a:xfrm>
            <a:off x="2423825" y="25252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2" name="Google Shape;302;p21"/>
          <p:cNvCxnSpPr>
            <a:stCxn id="301" idx="6"/>
          </p:cNvCxnSpPr>
          <p:nvPr/>
        </p:nvCxnSpPr>
        <p:spPr>
          <a:xfrm>
            <a:off x="2630225" y="26252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3" name="Google Shape;303;p21"/>
          <p:cNvSpPr txBox="1"/>
          <p:nvPr/>
        </p:nvSpPr>
        <p:spPr>
          <a:xfrm>
            <a:off x="2365025" y="24320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+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4" name="Google Shape;304;p21"/>
          <p:cNvSpPr/>
          <p:nvPr/>
        </p:nvSpPr>
        <p:spPr>
          <a:xfrm>
            <a:off x="2423825" y="28313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5" name="Google Shape;305;p21"/>
          <p:cNvCxnSpPr>
            <a:stCxn id="304" idx="6"/>
          </p:cNvCxnSpPr>
          <p:nvPr/>
        </p:nvCxnSpPr>
        <p:spPr>
          <a:xfrm>
            <a:off x="2630225" y="29313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6" name="Google Shape;306;p21"/>
          <p:cNvSpPr txBox="1"/>
          <p:nvPr/>
        </p:nvSpPr>
        <p:spPr>
          <a:xfrm>
            <a:off x="2390800" y="27253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-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7" name="Google Shape;307;p21"/>
          <p:cNvSpPr txBox="1"/>
          <p:nvPr/>
        </p:nvSpPr>
        <p:spPr>
          <a:xfrm>
            <a:off x="1493800" y="258127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Auswahl</a:t>
            </a:r>
            <a:endParaRPr/>
          </a:p>
        </p:txBody>
      </p:sp>
      <p:sp>
        <p:nvSpPr>
          <p:cNvPr id="308" name="Google Shape;308;p21"/>
          <p:cNvSpPr/>
          <p:nvPr/>
        </p:nvSpPr>
        <p:spPr>
          <a:xfrm>
            <a:off x="2449600" y="31843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9" name="Google Shape;309;p21"/>
          <p:cNvCxnSpPr>
            <a:stCxn id="308" idx="6"/>
          </p:cNvCxnSpPr>
          <p:nvPr/>
        </p:nvCxnSpPr>
        <p:spPr>
          <a:xfrm>
            <a:off x="2656000" y="32843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Google Shape;310;p21"/>
          <p:cNvSpPr txBox="1"/>
          <p:nvPr/>
        </p:nvSpPr>
        <p:spPr>
          <a:xfrm>
            <a:off x="1552600" y="309112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Start</a:t>
            </a:r>
            <a:endParaRPr/>
          </a:p>
        </p:txBody>
      </p:sp>
      <p:sp>
        <p:nvSpPr>
          <p:cNvPr id="311" name="Google Shape;311;p21"/>
          <p:cNvSpPr/>
          <p:nvPr/>
        </p:nvSpPr>
        <p:spPr>
          <a:xfrm>
            <a:off x="2449600" y="3503825"/>
            <a:ext cx="206400" cy="2001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2" name="Google Shape;312;p21"/>
          <p:cNvCxnSpPr>
            <a:stCxn id="311" idx="6"/>
          </p:cNvCxnSpPr>
          <p:nvPr/>
        </p:nvCxnSpPr>
        <p:spPr>
          <a:xfrm>
            <a:off x="2656000" y="3603875"/>
            <a:ext cx="773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p21"/>
          <p:cNvSpPr txBox="1"/>
          <p:nvPr/>
        </p:nvSpPr>
        <p:spPr>
          <a:xfrm>
            <a:off x="1375225" y="3422125"/>
            <a:ext cx="10743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Extrastark</a:t>
            </a:r>
            <a:endParaRPr/>
          </a:p>
        </p:txBody>
      </p:sp>
      <p:pic>
        <p:nvPicPr>
          <p:cNvPr id="314" name="Google Shape;3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1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fmla="val 57959" name="adj1"/>
              <a:gd fmla="val -1953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Z. B. auch eine Kaffeemaschine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